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60" r:id="rId3"/>
    <p:sldId id="258" r:id="rId4"/>
    <p:sldId id="262" r:id="rId5"/>
    <p:sldId id="263" r:id="rId6"/>
    <p:sldId id="264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7" r:id="rId25"/>
    <p:sldId id="276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98" r:id="rId34"/>
    <p:sldId id="28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6A6D7-8D21-4AE3-BC91-1075A6865AA9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E14A-4AE5-4BBF-9F80-DDB8AD11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9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2A62-075B-428E-A254-EC6B060D0F98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17A9-95AC-4D6C-BA5E-EC6D53D77C07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4D65-B04C-4752-A86F-8E7C4BB7097A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197DA-22D1-4B14-9382-188303309F5C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93ED-E064-4026-8212-CD3BAEF1F5ED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C313-71AF-4517-BE3B-3731EEDE0CC9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3098-E25B-441C-AA85-99AF34DB9669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AFCD8-CD42-4515-9D3F-2A23843CE4AD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7A6-A73A-4CC4-B3F5-45EF496BAFF4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0A1B-A846-494D-957F-36AED040C3BD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38AA-72EE-4000-8B1D-E0446D0DC260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4B6A-9E04-46B0-AF0F-D92F4E0C886F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FD46-AA76-49AE-B067-20C162B9FD0D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A2E4-2400-4631-A740-5EABFD3BE14B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CF52-4960-4194-8F25-E03A15A91D56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3E9E-A4FD-4FAE-950B-9A006E3A47E8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49C0-9D7D-4378-879D-2E21A378B88A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FC0C650-4841-4BEE-A694-726F9E702E28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20B8B9-42F6-F25C-A16B-FCE7A00EB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0416" y="2150165"/>
            <a:ext cx="8825658" cy="255767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ETL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52B88-722D-F0AD-4B78-CC72040F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21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A2CB5-D9BB-3BC2-2E57-5ED82C77E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999" y="1331259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Cleansing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E37F0-D4A5-67DE-7310-4A3276F15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490E01-BB1E-1D43-F762-B4CDCB82C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89" y="2634504"/>
            <a:ext cx="6020640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8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C9300-71AE-616D-0346-BA15D0838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999" y="1331259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Validation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5C5E5-2452-823C-3810-C83BF865E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B2ADB-6C06-065D-986A-4589FBA95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324" y="2223262"/>
            <a:ext cx="4572638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91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BBD9F-6487-9E66-9A36-17FEA704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999" y="1483075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Formatting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2E781-AE29-CB0D-89ED-1D3266C1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DA465-B563-2D6D-5B9E-0155AC3EA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104" y="2766919"/>
            <a:ext cx="6679479" cy="171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1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20A0F-CB8B-5A70-6192-BAFF293A4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591" y="1331259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Derivation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6A47F-9856-AAC4-BEB1-3AA20526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12EF85-1080-414C-661F-CAD5E598D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96" y="2366962"/>
            <a:ext cx="6922604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20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3F065-7D72-A64F-71E3-560EBEF6A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999" y="1331259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Filtering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8CC74-B840-1287-1F19-5604213A1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9D00FB-40ED-6DF7-E3AC-39B8A5C70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22" y="1900024"/>
            <a:ext cx="6649671" cy="362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12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4E86C-0289-76A8-4527-BD6AB956D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999" y="1331259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Splitting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91FA0-298C-E9AF-3CDB-13BABBDC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AE435-53DB-AA78-8002-743798D7B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887" y="2285840"/>
            <a:ext cx="7699513" cy="27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62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FC990-DF38-C00C-7070-822CC130A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32452"/>
            <a:ext cx="8946541" cy="501594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</a:t>
            </a:r>
          </a:p>
          <a:p>
            <a:pPr lvl="1">
              <a:lnSpc>
                <a:spcPct val="200000"/>
              </a:lnSpc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Load data into DW (Data Warehouse)</a:t>
            </a:r>
          </a:p>
          <a:p>
            <a:pPr lvl="1">
              <a:lnSpc>
                <a:spcPct val="200000"/>
              </a:lnSpc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Build aggregates – Creating an aggregate is summarizing and storing data which is available in  fact table prove the performance of end-user queries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DDF4D-1FE3-9AF4-106E-BF15761A4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89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78FD-E266-6F0F-CF4B-16D2B4C54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Different phases of ETL testing process 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A3B93D-5ED7-DBFF-FEED-5B2CC0733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147" y="2080591"/>
            <a:ext cx="9819861" cy="395614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F54E62-133F-DA92-D8D3-FAF963CF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88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1E19F-A288-A1E3-D5D3-325275053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033670"/>
            <a:ext cx="8946541" cy="5214729"/>
          </a:xfrm>
        </p:spPr>
        <p:txBody>
          <a:bodyPr>
            <a:normAutofit/>
          </a:bodyPr>
          <a:lstStyle/>
          <a:p>
            <a:pPr marL="0" indent="0" algn="l">
              <a:lnSpc>
                <a:spcPct val="200000"/>
              </a:lnSpc>
              <a:buNone/>
            </a:pP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ETL testing is performed in five stages</a:t>
            </a:r>
          </a:p>
          <a:p>
            <a:pPr>
              <a:lnSpc>
                <a:spcPct val="200000"/>
              </a:lnSpc>
            </a:pP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Identifying data sources and requirements</a:t>
            </a:r>
          </a:p>
          <a:p>
            <a:pPr>
              <a:lnSpc>
                <a:spcPct val="200000"/>
              </a:lnSpc>
            </a:pP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acquisition</a:t>
            </a:r>
          </a:p>
          <a:p>
            <a:pPr>
              <a:lnSpc>
                <a:spcPct val="200000"/>
              </a:lnSpc>
            </a:pP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Implement business logics and dimensional Modelling</a:t>
            </a:r>
          </a:p>
          <a:p>
            <a:pPr>
              <a:lnSpc>
                <a:spcPct val="200000"/>
              </a:lnSpc>
            </a:pP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Build and populate data</a:t>
            </a:r>
          </a:p>
          <a:p>
            <a:pPr>
              <a:lnSpc>
                <a:spcPct val="200000"/>
              </a:lnSpc>
            </a:pP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Build Reports</a:t>
            </a:r>
          </a:p>
          <a:p>
            <a:pPr>
              <a:lnSpc>
                <a:spcPct val="200000"/>
              </a:lnSpc>
            </a:pPr>
            <a:endParaRPr lang="en-US" b="0" i="0" dirty="0">
              <a:solidFill>
                <a:srgbClr val="222222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FF3C6-6E40-9095-E363-1FCC6CFC7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87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AE91DE-D4EC-3EE5-8A5C-657A30054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129" y="1086678"/>
            <a:ext cx="9501809" cy="5161722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4B779E-03DC-8B6F-87C1-C2B2C833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1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4F061-89F1-8C14-0CBD-48B3B613E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ETL Testing?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F1067-FA9E-229E-78B0-86900DB8E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ETL stands for Extract-Transform-Load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Why we perform ETL Testing?</a:t>
            </a:r>
          </a:p>
          <a:p>
            <a:pPr>
              <a:lnSpc>
                <a:spcPct val="200000"/>
              </a:lnSpc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Extract, Transform, and Load (ETL) process is the primary process used to effectively load data from source systems to the data warehouse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A0CA-BE15-4073-E741-A8815053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76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8523D-C4BD-CE42-E2C0-75E884251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ETL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8B3B5-E556-E8FD-B267-3493D6926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30017"/>
            <a:ext cx="8946541" cy="40882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Production Validation Testing</a:t>
            </a:r>
          </a:p>
          <a:p>
            <a:pPr marL="0" indent="0" algn="just">
              <a:buNone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“Table balancing” or “production reconciliation” this type of ETL testing is done on data as it is being moved into production systems. </a:t>
            </a:r>
          </a:p>
          <a:p>
            <a:pPr marL="0" indent="0" algn="just">
              <a:buNone/>
            </a:pP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support your business decision, the data in your production systems has to be in the correct order. 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Source to Target Testing (Validation Testing)</a:t>
            </a:r>
          </a:p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Such type of testing is carried out to validate whether the data values transformed are the expected data values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EDE6C-75B0-BE00-F123-F04F6E548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20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3B907-5FB1-95A9-686B-BA2D50FF7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999" y="1063416"/>
            <a:ext cx="8946541" cy="432683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Application Upgrades</a:t>
            </a:r>
          </a:p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Such type of ETL testing can be automatically generated, saving substantial test development time.</a:t>
            </a:r>
          </a:p>
          <a:p>
            <a:pPr marL="0" indent="0">
              <a:buNone/>
            </a:pP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type of testing checks whether the data extracted from an older application or repository are exactly same as the data in a repository or new application.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Metadata Testing</a:t>
            </a:r>
          </a:p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Metadata testing includes testing of data type check, data length check and index/constraint check.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86A64B-CAA4-A338-9974-98D5E83A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78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1619C-FB32-097C-BDDA-B19040CD1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261" y="781878"/>
            <a:ext cx="8946541" cy="47111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Completeness Testing</a:t>
            </a:r>
          </a:p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verify that all the expected data is loaded in target from the source, data completeness testing is done. </a:t>
            </a:r>
          </a:p>
          <a:p>
            <a:pPr marL="0" indent="0">
              <a:buNone/>
            </a:pP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 of the tests that can be run are compare and validate counts, aggregates and actual data between the source and target for columns with simple transformation or no transformation.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Accuracy Testing</a:t>
            </a:r>
          </a:p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testing is done to ensure that the data is accurately loaded and transformed as expected.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US" sz="18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8354E4-87F5-8017-A101-1CF7B9234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0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1FF42-0377-DE9F-4AB7-C8B9C3897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565" y="1411684"/>
            <a:ext cx="8946541" cy="51484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Transformation Testing</a:t>
            </a:r>
          </a:p>
          <a:p>
            <a:pPr algn="just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Testing data transformation is done as in many cases it cannot be achieved by writing one source SQL query and comparing the output with the target.</a:t>
            </a:r>
          </a:p>
          <a:p>
            <a:pPr marL="0" indent="0" algn="just">
              <a:buNone/>
            </a:pP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Multiple SQL queries may need to be run for each row to verify the transformation rules.</a:t>
            </a:r>
          </a:p>
          <a:p>
            <a:pPr marL="0" indent="0" algn="just">
              <a:buNone/>
            </a:pP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Quality Tests includes syntax and reference tests. In order to avoid any error due to date or order number during business process Data Quality testing is done.</a:t>
            </a:r>
          </a:p>
          <a:p>
            <a:pPr marL="0" indent="0" algn="just">
              <a:buNone/>
            </a:pP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0" i="0" dirty="0">
              <a:solidFill>
                <a:srgbClr val="222222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F42115-FB74-93DA-D8DF-E1FEF5D9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90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06432-1C6A-7B26-9216-FC5872287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742122"/>
            <a:ext cx="8946541" cy="57646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Quality Testing</a:t>
            </a:r>
          </a:p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Reference Tests: It will check the data according to the data model. For example: Customer ID</a:t>
            </a:r>
          </a:p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quality testing includes number check, date check, precision check, data check , null check etc.</a:t>
            </a:r>
          </a:p>
          <a:p>
            <a:pPr marL="0" indent="0">
              <a:buNone/>
            </a:pP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Incremental ETL testing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testing is done to check the data integrity of old and new data with the addition of new data. </a:t>
            </a:r>
          </a:p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Incremental testing verifies that the inserts and updates are getting processed as expected during incremental ETL process.</a:t>
            </a:r>
          </a:p>
          <a:p>
            <a:pPr marL="0" indent="0">
              <a:buNone/>
            </a:pPr>
            <a:endParaRPr lang="en-US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GUI/Navigation Testing</a:t>
            </a:r>
          </a:p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testing is done to check the navigation or GUI aspects of the front end reports.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3D2131-5A55-E1D8-E020-8273D6DD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2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F6EF4-E1F3-AC7D-847D-7FCDFD989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817" y="1987826"/>
            <a:ext cx="8946541" cy="5804451"/>
          </a:xfrm>
        </p:spPr>
        <p:txBody>
          <a:bodyPr>
            <a:normAutofit/>
          </a:bodyPr>
          <a:lstStyle/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Mapping doc validation </a:t>
            </a:r>
          </a:p>
          <a:p>
            <a:pPr lvl="2"/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Verify mapping doc whether corresponding ETL information is provided or not. Change log should maintain in every mapping doc.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Validate the source and target table structure against corresponding mapping doc.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Source data type and target data type should be same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Length of data types in both source and target should be equal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Verify that data field types and formats are specified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Source data type length should not less than the target data type length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Validate the name of columns in the table against mapping doc.</a:t>
            </a:r>
          </a:p>
          <a:p>
            <a:pPr lvl="4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A6BA-6B66-5615-7CDE-4FA793F3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75F3F7-5C88-FC96-0F8E-D7DD8A3FFF77}"/>
              </a:ext>
            </a:extLst>
          </p:cNvPr>
          <p:cNvSpPr txBox="1"/>
          <p:nvPr/>
        </p:nvSpPr>
        <p:spPr>
          <a:xfrm>
            <a:off x="1325217" y="87875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ETL TEST SCENARIOS AND TEST CASES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223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DCC01-840E-69CE-28B8-2C29A8743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68" y="1063416"/>
            <a:ext cx="8946541" cy="5731564"/>
          </a:xfrm>
        </p:spPr>
        <p:txBody>
          <a:bodyPr>
            <a:normAutofit lnSpcReduction="10000"/>
          </a:bodyPr>
          <a:lstStyle/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Constraint Validation</a:t>
            </a:r>
          </a:p>
          <a:p>
            <a:pPr lvl="2"/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Ensure the constraints are defined for specific table as expected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consistency issues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data type and length for a particular attribute may vary in files or tables though the semantic definition is the same.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Misuse of integrity constraints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Completeness Issues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Ensure that all expected data is loaded into target table.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Compare record counts between source and target.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 for any rejected records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 data should not be truncated in the column of target tables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 boundary value analysis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Compares unique values of key fields between data loaded to WH and source data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5C972-F006-F407-55FD-157509CE5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179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3F2A1-E451-64A1-3D37-D0D56C95B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675862"/>
            <a:ext cx="8946541" cy="5572538"/>
          </a:xfrm>
        </p:spPr>
        <p:txBody>
          <a:bodyPr>
            <a:normAutofit/>
          </a:bodyPr>
          <a:lstStyle/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Correctness Issues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that is misspelled or inaccurately recorded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Null, non-unique or out of range data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Quality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Number check: Need to number check and validate it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Date Check: They have to follow date format and it should be same across all records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Precision Check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check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Null check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Null Validate</a:t>
            </a:r>
          </a:p>
          <a:p>
            <a:pPr lvl="2"/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Verify the null values, where “Not Null” specified for a specific column.</a:t>
            </a:r>
          </a:p>
          <a:p>
            <a:pPr lvl="4"/>
            <a:endParaRPr lang="en-US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3DBF9-5B84-6B51-538D-AFFFDCF97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47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44DA-9918-35FE-C3ED-0FA98C4C1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78227"/>
            <a:ext cx="8946541" cy="547977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Duplicate Check</a:t>
            </a:r>
          </a:p>
          <a:p>
            <a:pPr lvl="2">
              <a:buFont typeface="+mj-lt"/>
              <a:buAutoNum type="arabicPeriod"/>
            </a:pP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Needs to validate the unique key, primary key and any other column should be unique as per the business requirements are having any duplicate rows</a:t>
            </a:r>
          </a:p>
          <a:p>
            <a:pPr lvl="2">
              <a:buFont typeface="+mj-lt"/>
              <a:buAutoNum type="arabicPeriod"/>
            </a:pP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 if any duplicate values exist in any column which is extracting from multiple columns in source and combining into one column</a:t>
            </a:r>
          </a:p>
          <a:p>
            <a:pPr lvl="2">
              <a:buFont typeface="+mj-lt"/>
              <a:buAutoNum type="arabicPeriod"/>
            </a:pP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per the client requirements, needs to be ensure that no duplicates in combination of multiple columns within target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1E14C-225F-2C5A-0EC7-E6B8C2D6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3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E6E32-2F04-F5C1-6E72-61D42E378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742122"/>
            <a:ext cx="8946541" cy="5897217"/>
          </a:xfrm>
        </p:spPr>
        <p:txBody>
          <a:bodyPr>
            <a:normAutofit/>
          </a:bodyPr>
          <a:lstStyle/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Date Validation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know the row creation date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Identify active records as per the ETL development perspective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Identify active records as per the business requirements perspective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Sometimes based on the date values the updates and inserts are generated.</a:t>
            </a:r>
          </a:p>
          <a:p>
            <a:pPr lvl="2">
              <a:buFont typeface="+mj-lt"/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+mj-lt"/>
              <a:buAutoNum type="arabicPeriod"/>
            </a:pP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Clea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nness</a:t>
            </a:r>
          </a:p>
          <a:p>
            <a:pPr lvl="2"/>
            <a:endParaRPr lang="en-US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Unnecessary columns should be deleted before loading into the staging area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CF745-B22E-7E21-0ABB-9E71F006D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8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099EF6-C9DB-A4D7-8F90-354C7544B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426" y="1086678"/>
            <a:ext cx="9647583" cy="51816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A7851-F8EC-4780-CC04-3FCD2985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36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A83B8-EC7E-7580-1571-2064B2209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bugs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C854DA-BF5D-E6C0-DA50-1A4814DCE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052" y="1590261"/>
            <a:ext cx="7129669" cy="458908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37888-2A37-CC81-E846-2BFF99B3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747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4351A-4CF2-652D-5341-F805B26D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Database Testing and ETL Testing</a:t>
            </a:r>
            <a:br>
              <a:rPr lang="en-US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D36D7-760C-FA5B-73F3-67BE3BB7C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10748"/>
            <a:ext cx="8946541" cy="473765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A4009-3DA2-8071-AF44-4F76ACD95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1510747"/>
            <a:ext cx="8946541" cy="473765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10684-EA70-2207-06BB-259D5FD0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01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E6AF3-6F75-3EAA-85F9-344728E9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 of an ETL Tester</a:t>
            </a:r>
            <a:br>
              <a:rPr lang="en-US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288A4-CC8F-3402-A8F1-60EFDE60C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146" y="1575840"/>
            <a:ext cx="8946541" cy="4195481"/>
          </a:xfrm>
        </p:spPr>
        <p:txBody>
          <a:bodyPr/>
          <a:lstStyle/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Test ETL software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Test components of ETL data ware house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Execute backend data-driven test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Create, design and execute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cases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test plans and test harness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problem and provide solutions for potential issues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Approve requirements and design specifications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transfers and Test flat file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Writing SQL queries for various scenarios like count test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ECAC-5E4F-36ED-76A1-AB36F2DA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29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335EF-CB1B-9153-82EC-63575093C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529" y="3099840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F24D9-5A2C-30A0-E9B1-B2A874F28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82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AF12E-6E42-7A40-6463-A4D7B929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606" y="3245570"/>
            <a:ext cx="9404723" cy="1400530"/>
          </a:xfrm>
        </p:spPr>
        <p:txBody>
          <a:bodyPr/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B407C-3C27-CA10-B5BB-60DC82F12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4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1A39-2809-DB81-D9A5-574AF176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Data warehouse and data mart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35303F-5A4C-63C4-B482-F56C718215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509206"/>
              </p:ext>
            </p:extLst>
          </p:nvPr>
        </p:nvGraphicFramePr>
        <p:xfrm>
          <a:off x="1232452" y="2052638"/>
          <a:ext cx="8818011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4436">
                  <a:extLst>
                    <a:ext uri="{9D8B030D-6E8A-4147-A177-3AD203B41FA5}">
                      <a16:colId xmlns:a16="http://schemas.microsoft.com/office/drawing/2014/main" val="4103400692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837756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warehouse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mart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547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Data Warehouse is a large repository of data collected from different organizations or departments within a corporation.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data mart is an only subtype of a Data Warehouse. It is designed to meet the need of a certain user group.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5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 helps to take a strategic decision.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 helps to take tactical decisions for the business.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17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Designed to store enterprise-wide decision data, not just marketing data.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Dimensional modeling and star schema design employed for optimizing the performance of access layer.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158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size of the Data Warehouse may range from 100 GB to 1 TB+.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Size of Data Mart is less than 100 GB.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73676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52D79-3356-76C6-A1CD-04249E2E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96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B9389-5FCB-8DBF-EDC3-42C6C34F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ROAD MAP of the ETL Testing process flow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72F586-ACC5-A6F7-4E13-4690F8EF7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383" y="1524001"/>
            <a:ext cx="9939130" cy="449844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15E3D-E574-A640-4824-9DF8B339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9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66285-012B-7F95-A4D3-F4BBBD69E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825" y="874644"/>
            <a:ext cx="8946541" cy="4803912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</a:t>
            </a:r>
          </a:p>
          <a:p>
            <a:pPr lvl="2">
              <a:lnSpc>
                <a:spcPct val="200000"/>
              </a:lnSpc>
            </a:pPr>
            <a:r>
              <a:rPr lang="en-US" sz="3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Extract relevant data</a:t>
            </a:r>
          </a:p>
          <a:p>
            <a:pPr>
              <a:lnSpc>
                <a:spcPct val="200000"/>
              </a:lnSpc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</a:p>
          <a:p>
            <a:pPr lvl="2">
              <a:lnSpc>
                <a:spcPct val="200000"/>
              </a:lnSpc>
            </a:pP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Transform data to DW (Data Warehouse) format</a:t>
            </a:r>
          </a:p>
          <a:p>
            <a:pPr lvl="2">
              <a:lnSpc>
                <a:spcPct val="200000"/>
              </a:lnSpc>
            </a:pP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Cleansing of data :After the data is extracted, it will move into the next phase, of cleaning and conforming of data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>
              <a:lnSpc>
                <a:spcPct val="20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2433A-B060-63CB-59A0-F26946EF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6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CB80A-6EE4-F842-DD82-79B755FD7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Transformation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952B3-EC94-FD76-F936-65255D8A5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Joining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0F900-8F27-BC1B-F292-EF2DA3C7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6D34E9-B680-4E9C-D8C6-02A4C68F7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853" y="3013863"/>
            <a:ext cx="5934903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2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7D5AF-6FF7-1C0D-D5F8-1FA2EFE44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999" y="1469822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Duplication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A46E2-6621-60C5-B47A-13473E6E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1CB5B1-22CD-0B42-15E7-22F80F56E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943" y="2628788"/>
            <a:ext cx="5830114" cy="1600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B75C96-7BAB-D65A-D486-74C92FE21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943" y="4378386"/>
            <a:ext cx="5515745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64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3419D-7CC4-2655-ACEF-2666575C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338" y="1331259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Keys Restructuring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7C7EC-CDDC-70EB-B0EC-E0945939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507CCD-EEC3-BB98-7931-2DD996DD0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617" y="2814552"/>
            <a:ext cx="6566623" cy="17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42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7025</TotalTime>
  <Words>1210</Words>
  <Application>Microsoft Office PowerPoint</Application>
  <PresentationFormat>Widescreen</PresentationFormat>
  <Paragraphs>184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Century Gothic</vt:lpstr>
      <vt:lpstr>Source Sans Pro</vt:lpstr>
      <vt:lpstr>Times New Roman</vt:lpstr>
      <vt:lpstr>Wingdings 3</vt:lpstr>
      <vt:lpstr>Ion</vt:lpstr>
      <vt:lpstr>PowerPoint Presentation</vt:lpstr>
      <vt:lpstr>What is ETL Testing?</vt:lpstr>
      <vt:lpstr>PowerPoint Presentation</vt:lpstr>
      <vt:lpstr>Difference between Data warehouse and data mart</vt:lpstr>
      <vt:lpstr>ROAD MAP of the ETL Testing process flow</vt:lpstr>
      <vt:lpstr>PowerPoint Presentation</vt:lpstr>
      <vt:lpstr>Data Transformation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 phases of ETL testing process </vt:lpstr>
      <vt:lpstr>PowerPoint Presentation</vt:lpstr>
      <vt:lpstr>PowerPoint Presentation</vt:lpstr>
      <vt:lpstr>Types of ETL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bugs</vt:lpstr>
      <vt:lpstr>Difference between Database Testing and ETL Testing </vt:lpstr>
      <vt:lpstr>Responsibilities of an ETL Tester 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Sreeshma M Satheesh</dc:creator>
  <cp:lastModifiedBy>Sreeshma M Satheesh</cp:lastModifiedBy>
  <cp:revision>22</cp:revision>
  <dcterms:created xsi:type="dcterms:W3CDTF">2022-11-19T10:22:17Z</dcterms:created>
  <dcterms:modified xsi:type="dcterms:W3CDTF">2023-01-10T03:07:57Z</dcterms:modified>
</cp:coreProperties>
</file>